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81" r:id="rId1"/>
  </p:sldMasterIdLst>
  <p:sldIdLst>
    <p:sldId id="256" r:id="rId2"/>
    <p:sldId id="257" r:id="rId3"/>
    <p:sldId id="258" r:id="rId4"/>
    <p:sldId id="261" r:id="rId5"/>
    <p:sldId id="260" r:id="rId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7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24F72-3E03-46EB-9C1A-7AE9D39822F6}" type="datetimeFigureOut">
              <a:rPr lang="tr-TR" smtClean="0"/>
              <a:t>3.12.2025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9E5AA150-ACF0-4BB1-A0BC-ABE111F5BEC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850583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24F72-3E03-46EB-9C1A-7AE9D39822F6}" type="datetimeFigureOut">
              <a:rPr lang="tr-TR" smtClean="0"/>
              <a:t>3.12.2025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9E5AA150-ACF0-4BB1-A0BC-ABE111F5BEC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554363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24F72-3E03-46EB-9C1A-7AE9D39822F6}" type="datetimeFigureOut">
              <a:rPr lang="tr-TR" smtClean="0"/>
              <a:t>3.12.2025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9E5AA150-ACF0-4BB1-A0BC-ABE111F5BECA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312720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24F72-3E03-46EB-9C1A-7AE9D39822F6}" type="datetimeFigureOut">
              <a:rPr lang="tr-TR" smtClean="0"/>
              <a:t>3.12.2025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E5AA150-ACF0-4BB1-A0BC-ABE111F5BEC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686621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24F72-3E03-46EB-9C1A-7AE9D39822F6}" type="datetimeFigureOut">
              <a:rPr lang="tr-TR" smtClean="0"/>
              <a:t>3.12.2025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E5AA150-ACF0-4BB1-A0BC-ABE111F5BECA}" type="slidenum">
              <a:rPr lang="tr-TR" smtClean="0"/>
              <a:t>‹#›</a:t>
            </a:fld>
            <a:endParaRPr lang="tr-T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4284957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24F72-3E03-46EB-9C1A-7AE9D39822F6}" type="datetimeFigureOut">
              <a:rPr lang="tr-TR" smtClean="0"/>
              <a:t>3.12.2025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E5AA150-ACF0-4BB1-A0BC-ABE111F5BEC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7372880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24F72-3E03-46EB-9C1A-7AE9D39822F6}" type="datetimeFigureOut">
              <a:rPr lang="tr-TR" smtClean="0"/>
              <a:t>3.12.2025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AA150-ACF0-4BB1-A0BC-ABE111F5BEC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2623487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24F72-3E03-46EB-9C1A-7AE9D39822F6}" type="datetimeFigureOut">
              <a:rPr lang="tr-TR" smtClean="0"/>
              <a:t>3.12.2025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AA150-ACF0-4BB1-A0BC-ABE111F5BEC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794854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24F72-3E03-46EB-9C1A-7AE9D39822F6}" type="datetimeFigureOut">
              <a:rPr lang="tr-TR" smtClean="0"/>
              <a:t>3.12.2025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AA150-ACF0-4BB1-A0BC-ABE111F5BEC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57263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24F72-3E03-46EB-9C1A-7AE9D39822F6}" type="datetimeFigureOut">
              <a:rPr lang="tr-TR" smtClean="0"/>
              <a:t>3.12.2025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9E5AA150-ACF0-4BB1-A0BC-ABE111F5BEC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264122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24F72-3E03-46EB-9C1A-7AE9D39822F6}" type="datetimeFigureOut">
              <a:rPr lang="tr-TR" smtClean="0"/>
              <a:t>3.12.2025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9E5AA150-ACF0-4BB1-A0BC-ABE111F5BEC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568414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24F72-3E03-46EB-9C1A-7AE9D39822F6}" type="datetimeFigureOut">
              <a:rPr lang="tr-TR" smtClean="0"/>
              <a:t>3.12.2025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9E5AA150-ACF0-4BB1-A0BC-ABE111F5BEC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229783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24F72-3E03-46EB-9C1A-7AE9D39822F6}" type="datetimeFigureOut">
              <a:rPr lang="tr-TR" smtClean="0"/>
              <a:t>3.12.2025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AA150-ACF0-4BB1-A0BC-ABE111F5BEC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843513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24F72-3E03-46EB-9C1A-7AE9D39822F6}" type="datetimeFigureOut">
              <a:rPr lang="tr-TR" smtClean="0"/>
              <a:t>3.12.2025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AA150-ACF0-4BB1-A0BC-ABE111F5BEC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85089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24F72-3E03-46EB-9C1A-7AE9D39822F6}" type="datetimeFigureOut">
              <a:rPr lang="tr-TR" smtClean="0"/>
              <a:t>3.12.2025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AA150-ACF0-4BB1-A0BC-ABE111F5BEC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1740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24F72-3E03-46EB-9C1A-7AE9D39822F6}" type="datetimeFigureOut">
              <a:rPr lang="tr-TR" smtClean="0"/>
              <a:t>3.12.2025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E5AA150-ACF0-4BB1-A0BC-ABE111F5BEC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280610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724F72-3E03-46EB-9C1A-7AE9D39822F6}" type="datetimeFigureOut">
              <a:rPr lang="tr-TR" smtClean="0"/>
              <a:t>3.12.2025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9E5AA150-ACF0-4BB1-A0BC-ABE111F5BEC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981679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82" r:id="rId1"/>
    <p:sldLayoutId id="2147483883" r:id="rId2"/>
    <p:sldLayoutId id="2147483884" r:id="rId3"/>
    <p:sldLayoutId id="2147483885" r:id="rId4"/>
    <p:sldLayoutId id="2147483886" r:id="rId5"/>
    <p:sldLayoutId id="2147483887" r:id="rId6"/>
    <p:sldLayoutId id="2147483888" r:id="rId7"/>
    <p:sldLayoutId id="2147483889" r:id="rId8"/>
    <p:sldLayoutId id="2147483890" r:id="rId9"/>
    <p:sldLayoutId id="2147483891" r:id="rId10"/>
    <p:sldLayoutId id="2147483892" r:id="rId11"/>
    <p:sldLayoutId id="2147483893" r:id="rId12"/>
    <p:sldLayoutId id="2147483894" r:id="rId13"/>
    <p:sldLayoutId id="2147483895" r:id="rId14"/>
    <p:sldLayoutId id="2147483896" r:id="rId15"/>
    <p:sldLayoutId id="2147483897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DERSTEN ÇEKİLME </a:t>
            </a:r>
            <a:br>
              <a:rPr lang="tr-TR" dirty="0"/>
            </a:br>
            <a:r>
              <a:rPr lang="tr-TR" dirty="0"/>
              <a:t>WİTHDRAW (W)</a:t>
            </a:r>
            <a:br>
              <a:rPr lang="tr-TR" dirty="0"/>
            </a:b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b="1" dirty="0">
                <a:solidFill>
                  <a:srgbClr val="FF0000"/>
                </a:solidFill>
                <a:latin typeface="Comic Sans MS" panose="030F0702030302020204" pitchFamily="66" charset="0"/>
              </a:rPr>
              <a:t>AGÜ LİSANS ÖĞRENCİLERİ İÇİN</a:t>
            </a:r>
          </a:p>
        </p:txBody>
      </p:sp>
    </p:spTree>
    <p:extLst>
      <p:ext uri="{BB962C8B-B14F-4D97-AF65-F5344CB8AC3E}">
        <p14:creationId xmlns:p14="http://schemas.microsoft.com/office/powerpoint/2010/main" val="17119270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DERSTEN ÇEKİLME KURALLARI </a:t>
            </a:r>
            <a:br>
              <a:rPr lang="tr-TR" dirty="0" smtClean="0"/>
            </a:br>
            <a:r>
              <a:rPr lang="tr-TR" dirty="0" smtClean="0"/>
              <a:t>(LİSANS YÖNETMELİĞİ-MADDE 23)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89212" y="1905000"/>
            <a:ext cx="8915400" cy="4006222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tr-TR" dirty="0"/>
              <a:t>Dersten çekilme MADDE 23 – (1) Öğrenciler kayıtlı oldukları derslerden aşağıda belirtilen kurallara göre çekilebilirler: </a:t>
            </a:r>
            <a:endParaRPr lang="tr-TR" dirty="0" smtClean="0"/>
          </a:p>
          <a:p>
            <a:pPr algn="just"/>
            <a:r>
              <a:rPr lang="tr-TR" dirty="0"/>
              <a:t>a) Dersten çekilme işlemi, akademik takvimde belirtilen tarihlerde </a:t>
            </a:r>
            <a:r>
              <a:rPr lang="tr-TR" dirty="0" smtClean="0"/>
              <a:t>yapılabilir.</a:t>
            </a:r>
          </a:p>
          <a:p>
            <a:pPr algn="just"/>
            <a:r>
              <a:rPr lang="tr-TR" dirty="0" smtClean="0"/>
              <a:t>b</a:t>
            </a:r>
            <a:r>
              <a:rPr lang="tr-TR" dirty="0"/>
              <a:t>) Dersten çekilme için danışmanın onayı gerekir. </a:t>
            </a:r>
            <a:endParaRPr lang="tr-TR" dirty="0" smtClean="0"/>
          </a:p>
          <a:p>
            <a:pPr algn="just"/>
            <a:r>
              <a:rPr lang="tr-TR" dirty="0" smtClean="0"/>
              <a:t>c</a:t>
            </a:r>
            <a:r>
              <a:rPr lang="tr-TR" dirty="0"/>
              <a:t>) Bir yarıyıl içinde en çok bir dersten çekilme işlemi </a:t>
            </a:r>
            <a:r>
              <a:rPr lang="tr-TR" dirty="0" smtClean="0"/>
              <a:t>yapılabilir.</a:t>
            </a:r>
          </a:p>
          <a:p>
            <a:pPr algn="just"/>
            <a:r>
              <a:rPr lang="tr-TR" dirty="0" smtClean="0"/>
              <a:t>ç</a:t>
            </a:r>
            <a:r>
              <a:rPr lang="tr-TR" dirty="0"/>
              <a:t>) (Değişik:RG-18/04/2022-31813) Öğrenciler kayıtlı oldukları program süresince en çok dört dersten çekilme işlemi yapabilir. </a:t>
            </a:r>
            <a:endParaRPr lang="tr-TR" dirty="0" smtClean="0"/>
          </a:p>
          <a:p>
            <a:pPr algn="just"/>
            <a:r>
              <a:rPr lang="tr-TR" dirty="0" smtClean="0"/>
              <a:t>d</a:t>
            </a:r>
            <a:r>
              <a:rPr lang="tr-TR" dirty="0"/>
              <a:t>) Müfredatın ilk iki yarıyılındaki derslerden çekilme işlemi yapılamaz. </a:t>
            </a:r>
            <a:endParaRPr lang="tr-TR" dirty="0" smtClean="0"/>
          </a:p>
          <a:p>
            <a:pPr algn="just"/>
            <a:r>
              <a:rPr lang="tr-TR" dirty="0" smtClean="0"/>
              <a:t>e</a:t>
            </a:r>
            <a:r>
              <a:rPr lang="tr-TR" dirty="0"/>
              <a:t>) (Değişik:RG-18/04/2022-31813) Daha önce çekilme işlemi yapılan veya tekrarlanan derslerden çekilme işlemi yapılamaz. </a:t>
            </a:r>
            <a:endParaRPr lang="tr-TR" dirty="0" smtClean="0"/>
          </a:p>
          <a:p>
            <a:pPr algn="just"/>
            <a:r>
              <a:rPr lang="tr-TR" dirty="0" smtClean="0"/>
              <a:t>f</a:t>
            </a:r>
            <a:r>
              <a:rPr lang="tr-TR" dirty="0"/>
              <a:t>) (Mülga Değişik:RG-05/07/2025-32947) </a:t>
            </a:r>
            <a:endParaRPr lang="tr-TR" dirty="0" smtClean="0"/>
          </a:p>
          <a:p>
            <a:pPr algn="just"/>
            <a:r>
              <a:rPr lang="tr-TR" dirty="0" smtClean="0"/>
              <a:t>g</a:t>
            </a:r>
            <a:r>
              <a:rPr lang="tr-TR" dirty="0"/>
              <a:t>) Öğrencinin çekildiği dersler, not çizelgesinde W harfi ile gösterilir. Bu dersler not ortalaması hesabına katılmaz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794586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DERSTEN ÇEKİLME İŞLEMİ VE TARİHLERİ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pPr algn="just"/>
            <a:r>
              <a:rPr lang="tr-TR" dirty="0" smtClean="0"/>
              <a:t>Dersten çekilme işlemi için belirlenen tarihler güz ve bahar yarıyılı için ayrı ayrı belirlenir. Üniversitemiz Akademik Takviminde bu tarihlere yer verilir.</a:t>
            </a:r>
          </a:p>
          <a:p>
            <a:pPr algn="just"/>
            <a:r>
              <a:rPr lang="tr-TR" dirty="0" smtClean="0"/>
              <a:t>Ders çekilme tarihlerinde sistem öğrenci ve danışman için açılır.</a:t>
            </a:r>
          </a:p>
          <a:p>
            <a:pPr algn="just"/>
            <a:r>
              <a:rPr lang="tr-TR" dirty="0" smtClean="0"/>
              <a:t>Danışman onayı olmadan dersten çekilme işlemi gerçekleştirilmez.</a:t>
            </a:r>
          </a:p>
          <a:p>
            <a:pPr algn="just"/>
            <a:r>
              <a:rPr lang="tr-TR" dirty="0" smtClean="0"/>
              <a:t>Dersten çekilme işlemi: Öğrencinin almış olduğu dersten o yarıyıl için sorumlu tutulmaması durumudur. </a:t>
            </a:r>
          </a:p>
          <a:p>
            <a:pPr algn="just"/>
            <a:r>
              <a:rPr lang="tr-TR" dirty="0" smtClean="0"/>
              <a:t>Ders, öğrenci sicilinde yer alır ve notu W olarak gösterilir. </a:t>
            </a:r>
          </a:p>
          <a:p>
            <a:pPr algn="just"/>
            <a:r>
              <a:rPr lang="tr-TR" dirty="0" smtClean="0"/>
              <a:t>W notu öğrencinin –ortalamasına- etki etmez.</a:t>
            </a:r>
          </a:p>
          <a:p>
            <a:pPr algn="just"/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221358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HANGİ DERSLERDEN ÇEKİLEBİLİRİM?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Müfredatın ilk iki yarıyılında olmayan;</a:t>
            </a:r>
          </a:p>
          <a:p>
            <a:pPr marL="0" indent="0">
              <a:buNone/>
            </a:pPr>
            <a:r>
              <a:rPr lang="tr-TR" dirty="0" smtClean="0"/>
              <a:t>Zorunlu,</a:t>
            </a:r>
          </a:p>
          <a:p>
            <a:pPr marL="0" indent="0">
              <a:buNone/>
            </a:pPr>
            <a:r>
              <a:rPr lang="tr-TR" dirty="0" smtClean="0"/>
              <a:t>Seçmeli,</a:t>
            </a:r>
          </a:p>
          <a:p>
            <a:pPr marL="0" indent="0">
              <a:buNone/>
            </a:pPr>
            <a:r>
              <a:rPr lang="tr-TR" dirty="0" smtClean="0"/>
              <a:t>Program dışı alınan,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Derslerden çekilme işlemi yapılabilir. </a:t>
            </a:r>
          </a:p>
        </p:txBody>
      </p:sp>
    </p:spTree>
    <p:extLst>
      <p:ext uri="{BB962C8B-B14F-4D97-AF65-F5344CB8AC3E}">
        <p14:creationId xmlns:p14="http://schemas.microsoft.com/office/powerpoint/2010/main" val="24498728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ÇEKİLME İŞLEMİ YAPILAN DERSİN TEKRARI</a:t>
            </a:r>
            <a:endParaRPr lang="tr-TR" dirty="0"/>
          </a:p>
        </p:txBody>
      </p:sp>
      <p:sp>
        <p:nvSpPr>
          <p:cNvPr id="4" name="İçerik Yer Tutucusu 3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2139047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tr-TR" dirty="0" smtClean="0"/>
              <a:t>W notu alınan dersler, </a:t>
            </a:r>
            <a:r>
              <a:rPr lang="tr-TR" b="1" dirty="0" smtClean="0"/>
              <a:t>program dışı alınan dersler haricinde </a:t>
            </a:r>
            <a:r>
              <a:rPr lang="tr-TR" dirty="0" smtClean="0"/>
              <a:t>tekrarlanmalıdır. </a:t>
            </a:r>
          </a:p>
          <a:p>
            <a:pPr algn="just"/>
            <a:r>
              <a:rPr lang="tr-TR" dirty="0" smtClean="0"/>
              <a:t>Tekrarlanacak seçmeli derslerin yerine müfredat çerçevesinde başka seçmeli dersler alınabilir.</a:t>
            </a:r>
          </a:p>
          <a:p>
            <a:pPr algn="just"/>
            <a:r>
              <a:rPr lang="tr-TR" dirty="0" smtClean="0"/>
              <a:t>Tekrarlanan </a:t>
            </a:r>
            <a:r>
              <a:rPr lang="tr-TR" dirty="0"/>
              <a:t>derste alınan son not geçerlidir</a:t>
            </a:r>
            <a:r>
              <a:rPr lang="tr-TR" dirty="0" smtClean="0"/>
              <a:t>.</a:t>
            </a:r>
          </a:p>
          <a:p>
            <a:pPr algn="just"/>
            <a:r>
              <a:rPr lang="tr-TR" dirty="0"/>
              <a:t>W harf notu olan ortalamaya dahil edilmiş veya ortalamaya dahil edilmemiş (NC statüsünde) fazladan alınan dersler mezuniyete engel </a:t>
            </a:r>
            <a:r>
              <a:rPr lang="tr-TR" dirty="0" smtClean="0"/>
              <a:t>değildir.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41105070"/>
      </p:ext>
    </p:extLst>
  </p:cSld>
  <p:clrMapOvr>
    <a:masterClrMapping/>
  </p:clrMapOvr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107</TotalTime>
  <Words>293</Words>
  <Application>Microsoft Office PowerPoint</Application>
  <PresentationFormat>Geniş ekran</PresentationFormat>
  <Paragraphs>32</Paragraphs>
  <Slides>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10" baseType="lpstr">
      <vt:lpstr>Arial</vt:lpstr>
      <vt:lpstr>Century Gothic</vt:lpstr>
      <vt:lpstr>Comic Sans MS</vt:lpstr>
      <vt:lpstr>Wingdings 3</vt:lpstr>
      <vt:lpstr>Duman</vt:lpstr>
      <vt:lpstr>DERSTEN ÇEKİLME  WİTHDRAW (W) </vt:lpstr>
      <vt:lpstr>DERSTEN ÇEKİLME KURALLARI  (LİSANS YÖNETMELİĞİ-MADDE 23)</vt:lpstr>
      <vt:lpstr>DERSTEN ÇEKİLME İŞLEMİ VE TARİHLERİ</vt:lpstr>
      <vt:lpstr>HANGİ DERSLERDEN ÇEKİLEBİLİRİM?</vt:lpstr>
      <vt:lpstr>ÇEKİLME İŞLEMİ YAPILAN DERSİN TEKRARI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DERSTEN ÇEKİLME  WİTHDRAW (W)</dc:title>
  <dc:creator>Lenovo Öidb Nimet</dc:creator>
  <cp:lastModifiedBy>BİLGE GÖZÜKATI</cp:lastModifiedBy>
  <cp:revision>9</cp:revision>
  <dcterms:created xsi:type="dcterms:W3CDTF">2022-11-16T13:37:45Z</dcterms:created>
  <dcterms:modified xsi:type="dcterms:W3CDTF">2025-12-03T09:06:56Z</dcterms:modified>
</cp:coreProperties>
</file>