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1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6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24F72-3E03-46EB-9C1A-7AE9D39822F6}" type="datetimeFigureOut">
              <a:rPr lang="tr-TR" smtClean="0"/>
              <a:t>17/11/2022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E5AA150-ACF0-4BB1-A0BC-ABE111F5BE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5058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24F72-3E03-46EB-9C1A-7AE9D39822F6}" type="datetimeFigureOut">
              <a:rPr lang="tr-TR" smtClean="0"/>
              <a:t>17/11/2022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E5AA150-ACF0-4BB1-A0BC-ABE111F5BE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5436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24F72-3E03-46EB-9C1A-7AE9D39822F6}" type="datetimeFigureOut">
              <a:rPr lang="tr-TR" smtClean="0"/>
              <a:t>17/11/2022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E5AA150-ACF0-4BB1-A0BC-ABE111F5BECA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12720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24F72-3E03-46EB-9C1A-7AE9D39822F6}" type="datetimeFigureOut">
              <a:rPr lang="tr-TR" smtClean="0"/>
              <a:t>17/11/2022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E5AA150-ACF0-4BB1-A0BC-ABE111F5BE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86621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24F72-3E03-46EB-9C1A-7AE9D39822F6}" type="datetimeFigureOut">
              <a:rPr lang="tr-TR" smtClean="0"/>
              <a:t>17/11/2022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E5AA150-ACF0-4BB1-A0BC-ABE111F5BECA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28495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24F72-3E03-46EB-9C1A-7AE9D39822F6}" type="datetimeFigureOut">
              <a:rPr lang="tr-TR" smtClean="0"/>
              <a:t>17/11/2022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E5AA150-ACF0-4BB1-A0BC-ABE111F5BE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37288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24F72-3E03-46EB-9C1A-7AE9D39822F6}" type="datetimeFigureOut">
              <a:rPr lang="tr-TR" smtClean="0"/>
              <a:t>17/11/2022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A150-ACF0-4BB1-A0BC-ABE111F5BE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6234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24F72-3E03-46EB-9C1A-7AE9D39822F6}" type="datetimeFigureOut">
              <a:rPr lang="tr-TR" smtClean="0"/>
              <a:t>17/11/2022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A150-ACF0-4BB1-A0BC-ABE111F5BE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9485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24F72-3E03-46EB-9C1A-7AE9D39822F6}" type="datetimeFigureOut">
              <a:rPr lang="tr-TR" smtClean="0"/>
              <a:t>17/11/2022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A150-ACF0-4BB1-A0BC-ABE111F5BE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726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24F72-3E03-46EB-9C1A-7AE9D39822F6}" type="datetimeFigureOut">
              <a:rPr lang="tr-TR" smtClean="0"/>
              <a:t>17/11/2022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E5AA150-ACF0-4BB1-A0BC-ABE111F5BE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6412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24F72-3E03-46EB-9C1A-7AE9D39822F6}" type="datetimeFigureOut">
              <a:rPr lang="tr-TR" smtClean="0"/>
              <a:t>17/11/2022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E5AA150-ACF0-4BB1-A0BC-ABE111F5BE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6841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24F72-3E03-46EB-9C1A-7AE9D39822F6}" type="datetimeFigureOut">
              <a:rPr lang="tr-TR" smtClean="0"/>
              <a:t>17/11/2022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E5AA150-ACF0-4BB1-A0BC-ABE111F5BE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2978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24F72-3E03-46EB-9C1A-7AE9D39822F6}" type="datetimeFigureOut">
              <a:rPr lang="tr-TR" smtClean="0"/>
              <a:t>17/11/2022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A150-ACF0-4BB1-A0BC-ABE111F5BE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4351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24F72-3E03-46EB-9C1A-7AE9D39822F6}" type="datetimeFigureOut">
              <a:rPr lang="tr-TR" smtClean="0"/>
              <a:t>17/11/2022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A150-ACF0-4BB1-A0BC-ABE111F5BE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5089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24F72-3E03-46EB-9C1A-7AE9D39822F6}" type="datetimeFigureOut">
              <a:rPr lang="tr-TR" smtClean="0"/>
              <a:t>17/11/2022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A150-ACF0-4BB1-A0BC-ABE111F5BE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74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24F72-3E03-46EB-9C1A-7AE9D39822F6}" type="datetimeFigureOut">
              <a:rPr lang="tr-TR" smtClean="0"/>
              <a:t>17/11/2022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E5AA150-ACF0-4BB1-A0BC-ABE111F5BE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8061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24F72-3E03-46EB-9C1A-7AE9D39822F6}" type="datetimeFigureOut">
              <a:rPr lang="tr-TR" smtClean="0"/>
              <a:t>17/11/2022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E5AA150-ACF0-4BB1-A0BC-ABE111F5BE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816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  <p:sldLayoutId id="2147483893" r:id="rId12"/>
    <p:sldLayoutId id="2147483894" r:id="rId13"/>
    <p:sldLayoutId id="2147483895" r:id="rId14"/>
    <p:sldLayoutId id="2147483896" r:id="rId15"/>
    <p:sldLayoutId id="214748389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DERSTEN ÇEKİLME </a:t>
            </a:r>
            <a:br>
              <a:rPr lang="tr-TR" dirty="0"/>
            </a:br>
            <a:r>
              <a:rPr lang="tr-TR" dirty="0"/>
              <a:t>WİTHDRAW (W)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  <a:latin typeface="Comic Sans MS" panose="030F0702030302020204" pitchFamily="66" charset="0"/>
              </a:rPr>
              <a:t>AGÜ LİSANS ÖĞRENCİLERİ İÇİN</a:t>
            </a:r>
          </a:p>
        </p:txBody>
      </p:sp>
    </p:spTree>
    <p:extLst>
      <p:ext uri="{BB962C8B-B14F-4D97-AF65-F5344CB8AC3E}">
        <p14:creationId xmlns:p14="http://schemas.microsoft.com/office/powerpoint/2010/main" val="1711927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DERSTEN ÇEKİLME KURALLARI </a:t>
            </a:r>
            <a:br>
              <a:rPr lang="tr-TR" dirty="0" smtClean="0"/>
            </a:br>
            <a:r>
              <a:rPr lang="tr-TR" dirty="0" smtClean="0"/>
              <a:t>(LİSANS YÖNETMELİĞİ-MADDE 23)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tr-TR" dirty="0"/>
              <a:t>Dersten çekilme MADDE 23 – (1) Öğrenciler kayıtlı oldukları derslerden aşağıda belirtilen kurallara göre çekilebilirler: </a:t>
            </a:r>
            <a:endParaRPr lang="tr-TR" dirty="0" smtClean="0"/>
          </a:p>
          <a:p>
            <a:pPr algn="just"/>
            <a:r>
              <a:rPr lang="tr-TR" dirty="0" smtClean="0"/>
              <a:t>a</a:t>
            </a:r>
            <a:r>
              <a:rPr lang="tr-TR" dirty="0"/>
              <a:t>) Dersten çekilme işlemi, akademik takvimde belirtilen tarihlerde yapılabilir. </a:t>
            </a:r>
            <a:endParaRPr lang="tr-TR" dirty="0" smtClean="0"/>
          </a:p>
          <a:p>
            <a:pPr algn="just"/>
            <a:r>
              <a:rPr lang="tr-TR" dirty="0" smtClean="0"/>
              <a:t>b</a:t>
            </a:r>
            <a:r>
              <a:rPr lang="tr-TR" dirty="0"/>
              <a:t>) Dersten çekilme için danışmanın onayı gerekir. </a:t>
            </a:r>
            <a:endParaRPr lang="tr-TR" dirty="0" smtClean="0"/>
          </a:p>
          <a:p>
            <a:pPr algn="just"/>
            <a:r>
              <a:rPr lang="tr-TR" dirty="0" smtClean="0"/>
              <a:t>c</a:t>
            </a:r>
            <a:r>
              <a:rPr lang="tr-TR" dirty="0"/>
              <a:t>) Bir yarıyıl içinde en çok bir dersten çekilme işlemi yapılabilir. </a:t>
            </a:r>
            <a:endParaRPr lang="tr-TR" dirty="0" smtClean="0"/>
          </a:p>
          <a:p>
            <a:pPr algn="just"/>
            <a:r>
              <a:rPr lang="tr-TR" dirty="0" smtClean="0"/>
              <a:t>ç</a:t>
            </a:r>
            <a:r>
              <a:rPr lang="tr-TR" dirty="0"/>
              <a:t>) (Değişik:RG-18/04/2022-31813) Öğrenciler kayıtlı oldukları program süresince en çok dört dersten çekilme işlemi yapabilir. </a:t>
            </a:r>
            <a:endParaRPr lang="tr-TR" dirty="0" smtClean="0"/>
          </a:p>
          <a:p>
            <a:pPr algn="just"/>
            <a:r>
              <a:rPr lang="tr-TR" dirty="0" smtClean="0"/>
              <a:t>d</a:t>
            </a:r>
            <a:r>
              <a:rPr lang="tr-TR" dirty="0"/>
              <a:t>) Müfredatın ilk iki yarıyılındaki derslerden çekilme işlemi yapılamaz. </a:t>
            </a:r>
            <a:endParaRPr lang="tr-TR" dirty="0" smtClean="0"/>
          </a:p>
          <a:p>
            <a:pPr algn="just"/>
            <a:r>
              <a:rPr lang="tr-TR" dirty="0" smtClean="0"/>
              <a:t>e</a:t>
            </a:r>
            <a:r>
              <a:rPr lang="tr-TR" dirty="0"/>
              <a:t>) (Değişik:RG-18/04/2022-31813) Daha önce çekilme işlemi yapılan veya tekrarlanan derslerden çekilme işlemi yapılamaz. </a:t>
            </a:r>
            <a:endParaRPr lang="tr-TR" dirty="0" smtClean="0"/>
          </a:p>
          <a:p>
            <a:pPr algn="just"/>
            <a:r>
              <a:rPr lang="tr-TR" dirty="0" smtClean="0"/>
              <a:t>f</a:t>
            </a:r>
            <a:r>
              <a:rPr lang="tr-TR" dirty="0"/>
              <a:t>) Bir yarıyılda asgari ders yükü veya altında ders alan öğrencilere dersten çekilme izni verilmez. </a:t>
            </a:r>
            <a:endParaRPr lang="tr-TR" dirty="0" smtClean="0"/>
          </a:p>
          <a:p>
            <a:pPr algn="just"/>
            <a:r>
              <a:rPr lang="tr-TR" dirty="0" smtClean="0"/>
              <a:t>g</a:t>
            </a:r>
            <a:r>
              <a:rPr lang="tr-TR" dirty="0"/>
              <a:t>) Öğrencinin çekildiği dersler, not çizelgesinde W harfi ile gösterilir. Bu dersler not ortalaması hesabına </a:t>
            </a:r>
            <a:r>
              <a:rPr lang="tr-TR" dirty="0" smtClean="0"/>
              <a:t>katılmaz.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9458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DERSTEN ÇEKİLME İŞLEMİ VE TARİHLERİ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pPr algn="just"/>
            <a:r>
              <a:rPr lang="tr-TR" dirty="0" smtClean="0"/>
              <a:t>Dersten çekilme işlemi için belirlenen tarihler güz ve bahar yarıyılı için ayrı ayrı belirlenir. Üniversitemiz Akademik Takviminde bu tarihlere yer verilir</a:t>
            </a:r>
            <a:r>
              <a:rPr lang="tr-TR" dirty="0" smtClean="0"/>
              <a:t>.</a:t>
            </a:r>
          </a:p>
          <a:p>
            <a:pPr algn="just"/>
            <a:r>
              <a:rPr lang="tr-TR" dirty="0" smtClean="0"/>
              <a:t>Ders çekilme tarihlerinde sistem öğrenci ve danışman için açılır.</a:t>
            </a:r>
          </a:p>
          <a:p>
            <a:pPr algn="just"/>
            <a:r>
              <a:rPr lang="tr-TR" dirty="0" smtClean="0"/>
              <a:t>Danışman onayı olmadan dersten çekilme işlemi gerçekleştirilmez.</a:t>
            </a:r>
            <a:endParaRPr lang="tr-TR" dirty="0" smtClean="0"/>
          </a:p>
          <a:p>
            <a:pPr algn="just"/>
            <a:r>
              <a:rPr lang="tr-TR" dirty="0" smtClean="0"/>
              <a:t>Dersten çekilme işlemi: Öğrencinin almış olduğu dersten o yarıyıl için sorumlu tutulmaması durumudur. </a:t>
            </a:r>
          </a:p>
          <a:p>
            <a:pPr algn="just"/>
            <a:r>
              <a:rPr lang="tr-TR" dirty="0" smtClean="0"/>
              <a:t>Ders, öğrenci sicilinde yer alır ve notu W olarak gösterilir. </a:t>
            </a:r>
          </a:p>
          <a:p>
            <a:pPr algn="just"/>
            <a:r>
              <a:rPr lang="tr-TR" dirty="0" smtClean="0"/>
              <a:t>W notu öğrencinin –ortalamasına- etki etmez.</a:t>
            </a:r>
          </a:p>
          <a:p>
            <a:pPr algn="just"/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22135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DERSTEN ÇEKİLME KURALLARI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Müfredatın ilk iki yarıyılındaki derslerden çekilme işlemi yapılamaz. </a:t>
            </a:r>
            <a:endParaRPr lang="tr-TR" dirty="0" smtClean="0"/>
          </a:p>
          <a:p>
            <a:pPr algn="just"/>
            <a:r>
              <a:rPr lang="tr-TR" dirty="0"/>
              <a:t>Daha önce çekilme işlemi yapılan veya tekrarlanan derslerden çekilme işlemi </a:t>
            </a:r>
            <a:r>
              <a:rPr lang="tr-TR" dirty="0" smtClean="0"/>
              <a:t>yapılamaz.</a:t>
            </a:r>
          </a:p>
          <a:p>
            <a:pPr algn="just"/>
            <a:r>
              <a:rPr lang="tr-TR" dirty="0"/>
              <a:t>Bir yarıyılda asgari ders yükü veya altında ders alan öğrencilere dersten çekilme izni verilmez. </a:t>
            </a:r>
            <a:r>
              <a:rPr lang="tr-TR" dirty="0" smtClean="0"/>
              <a:t> (ASGARİ DERS YÜKÜ: LİSANS YÖNETMELİĞİNİN 19. </a:t>
            </a:r>
            <a:r>
              <a:rPr lang="tr-TR" dirty="0"/>
              <a:t>MADDESİNDE «Öğrencilerin bir yarıyıldaki asgari ders yükü, GPA hesabına katılan üç derstir»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26462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HANGİ DERSLERDEN ÇEKİLEBİLİRİM?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Müfredatın ilk iki yarıyılında olmayan;</a:t>
            </a:r>
          </a:p>
          <a:p>
            <a:pPr marL="0" indent="0">
              <a:buNone/>
            </a:pPr>
            <a:r>
              <a:rPr lang="tr-TR" dirty="0" smtClean="0"/>
              <a:t>Zorunlu,</a:t>
            </a:r>
          </a:p>
          <a:p>
            <a:pPr marL="0" indent="0">
              <a:buNone/>
            </a:pPr>
            <a:r>
              <a:rPr lang="tr-TR" dirty="0" smtClean="0"/>
              <a:t>Seçmeli,</a:t>
            </a:r>
          </a:p>
          <a:p>
            <a:pPr marL="0" indent="0">
              <a:buNone/>
            </a:pPr>
            <a:r>
              <a:rPr lang="tr-TR" dirty="0" smtClean="0"/>
              <a:t>Program dışı alınan,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Derslerden çekilme işlemi yapılabilir. </a:t>
            </a:r>
          </a:p>
        </p:txBody>
      </p:sp>
    </p:spTree>
    <p:extLst>
      <p:ext uri="{BB962C8B-B14F-4D97-AF65-F5344CB8AC3E}">
        <p14:creationId xmlns:p14="http://schemas.microsoft.com/office/powerpoint/2010/main" val="2449872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ÇEKİLME İŞLEMİ YAPILAN DERSİN TEKRARI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213904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tr-TR" dirty="0" smtClean="0"/>
              <a:t>W notu alınan dersler, </a:t>
            </a:r>
            <a:r>
              <a:rPr lang="tr-TR" b="1" dirty="0" smtClean="0"/>
              <a:t>program dışı alınan dersler haricinde </a:t>
            </a:r>
            <a:r>
              <a:rPr lang="tr-TR" dirty="0" smtClean="0"/>
              <a:t>tekrarlanmalıdır. </a:t>
            </a:r>
          </a:p>
          <a:p>
            <a:pPr algn="just"/>
            <a:r>
              <a:rPr lang="tr-TR" dirty="0" smtClean="0"/>
              <a:t>Tekrarlanacak seçmeli derslerin yerine müfredat çerçevesinde başka seçmeli dersler alınabilir.</a:t>
            </a:r>
          </a:p>
          <a:p>
            <a:pPr algn="just"/>
            <a:r>
              <a:rPr lang="tr-TR" dirty="0" smtClean="0"/>
              <a:t>Tekrarlanan </a:t>
            </a:r>
            <a:r>
              <a:rPr lang="tr-TR" dirty="0"/>
              <a:t>derste alınan son not geçerlidir</a:t>
            </a:r>
            <a:r>
              <a:rPr lang="tr-TR" dirty="0" smtClean="0"/>
              <a:t>.</a:t>
            </a:r>
          </a:p>
          <a:p>
            <a:pPr algn="just"/>
            <a:r>
              <a:rPr lang="tr-TR" dirty="0"/>
              <a:t>W harf notu olan ortalamaya dahil edilmiş veya ortalamaya dahil edilmemiş (NC statüsünde) fazladan alınan dersler mezuniyete engel </a:t>
            </a:r>
            <a:r>
              <a:rPr lang="tr-TR" dirty="0" smtClean="0"/>
              <a:t>değildir.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1105070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80</TotalTime>
  <Words>368</Words>
  <Application>Microsoft Office PowerPoint</Application>
  <PresentationFormat>Geniş ekran</PresentationFormat>
  <Paragraphs>36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Comic Sans MS</vt:lpstr>
      <vt:lpstr>Wingdings 3</vt:lpstr>
      <vt:lpstr>Duman</vt:lpstr>
      <vt:lpstr>DERSTEN ÇEKİLME  WİTHDRAW (W) </vt:lpstr>
      <vt:lpstr>DERSTEN ÇEKİLME KURALLARI  (LİSANS YÖNETMELİĞİ-MADDE 23)</vt:lpstr>
      <vt:lpstr>DERSTEN ÇEKİLME İŞLEMİ VE TARİHLERİ</vt:lpstr>
      <vt:lpstr>DERSTEN ÇEKİLME KURALLARI</vt:lpstr>
      <vt:lpstr>HANGİ DERSLERDEN ÇEKİLEBİLİRİM?</vt:lpstr>
      <vt:lpstr>ÇEKİLME İŞLEMİ YAPILAN DERSİN TEKRARI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DERSTEN ÇEKİLME  WİTHDRAW (W)</dc:title>
  <dc:creator>Lenovo Öidb Nimet</dc:creator>
  <cp:lastModifiedBy>Lenovo Öidb Nimet</cp:lastModifiedBy>
  <cp:revision>8</cp:revision>
  <dcterms:created xsi:type="dcterms:W3CDTF">2022-11-16T13:37:45Z</dcterms:created>
  <dcterms:modified xsi:type="dcterms:W3CDTF">2022-11-17T08:11:21Z</dcterms:modified>
</cp:coreProperties>
</file>