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7" r:id="rId2"/>
    <p:sldId id="258" r:id="rId3"/>
    <p:sldId id="260"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6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5618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E94735-386B-469B-9C2A-3B2735A10BE5}" type="datetimeFigureOut">
              <a:rPr lang="tr-TR" smtClean="0"/>
              <a:t>17/11/2022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49909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1008493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30256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85814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146856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77154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376537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60471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81029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89680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E94735-386B-469B-9C2A-3B2735A10BE5}" type="datetimeFigureOut">
              <a:rPr lang="tr-TR" smtClean="0"/>
              <a:t>17/11/2022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57894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8E94735-386B-469B-9C2A-3B2735A10BE5}" type="datetimeFigureOut">
              <a:rPr lang="tr-TR" smtClean="0"/>
              <a:t>17/11/2022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2438527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1199427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13300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98E94735-386B-469B-9C2A-3B2735A10BE5}" type="datetimeFigureOut">
              <a:rPr lang="tr-TR" smtClean="0"/>
              <a:t>17/11/2022</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416789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E94735-386B-469B-9C2A-3B2735A10BE5}" type="datetimeFigureOut">
              <a:rPr lang="tr-TR" smtClean="0"/>
              <a:t>17/11/2022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840950-9734-4F70-9C59-7C59987CBAD6}" type="slidenum">
              <a:rPr lang="tr-TR" smtClean="0"/>
              <a:t>‹#›</a:t>
            </a:fld>
            <a:endParaRPr lang="tr-TR"/>
          </a:p>
        </p:txBody>
      </p:sp>
    </p:spTree>
    <p:extLst>
      <p:ext uri="{BB962C8B-B14F-4D97-AF65-F5344CB8AC3E}">
        <p14:creationId xmlns:p14="http://schemas.microsoft.com/office/powerpoint/2010/main" val="316518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E94735-386B-469B-9C2A-3B2735A10BE5}" type="datetimeFigureOut">
              <a:rPr lang="tr-TR" smtClean="0"/>
              <a:t>17/11/2022</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C840950-9734-4F70-9C59-7C59987CBAD6}" type="slidenum">
              <a:rPr lang="tr-TR" smtClean="0"/>
              <a:t>‹#›</a:t>
            </a:fld>
            <a:endParaRPr lang="tr-TR"/>
          </a:p>
        </p:txBody>
      </p:sp>
    </p:spTree>
    <p:extLst>
      <p:ext uri="{BB962C8B-B14F-4D97-AF65-F5344CB8AC3E}">
        <p14:creationId xmlns:p14="http://schemas.microsoft.com/office/powerpoint/2010/main" val="3577820282"/>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0658" y="1405754"/>
            <a:ext cx="9404723" cy="2934425"/>
          </a:xfrm>
        </p:spPr>
        <p:txBody>
          <a:bodyPr/>
          <a:lstStyle/>
          <a:p>
            <a:r>
              <a:rPr lang="tr-TR" dirty="0"/>
              <a:t>DERSTEN ÇEKİLME </a:t>
            </a:r>
            <a:br>
              <a:rPr lang="tr-TR" dirty="0"/>
            </a:br>
            <a:r>
              <a:rPr lang="tr-TR" dirty="0"/>
              <a:t>WİTHDRAW (W)</a:t>
            </a:r>
          </a:p>
        </p:txBody>
      </p:sp>
      <p:sp>
        <p:nvSpPr>
          <p:cNvPr id="3" name="İçerik Yer Tutucusu 2"/>
          <p:cNvSpPr>
            <a:spLocks noGrp="1"/>
          </p:cNvSpPr>
          <p:nvPr>
            <p:ph idx="1"/>
          </p:nvPr>
        </p:nvSpPr>
        <p:spPr>
          <a:xfrm>
            <a:off x="646111" y="4886271"/>
            <a:ext cx="8946541" cy="1128164"/>
          </a:xfrm>
        </p:spPr>
        <p:txBody>
          <a:bodyPr/>
          <a:lstStyle/>
          <a:p>
            <a:r>
              <a:rPr lang="tr-TR" b="1" dirty="0">
                <a:solidFill>
                  <a:srgbClr val="FF0000"/>
                </a:solidFill>
                <a:latin typeface="Comic Sans MS" panose="030F0702030302020204" pitchFamily="66" charset="0"/>
              </a:rPr>
              <a:t>AGÜ </a:t>
            </a:r>
            <a:r>
              <a:rPr lang="tr-TR" b="1" dirty="0" smtClean="0">
                <a:solidFill>
                  <a:srgbClr val="FF0000"/>
                </a:solidFill>
                <a:latin typeface="Comic Sans MS" panose="030F0702030302020204" pitchFamily="66" charset="0"/>
              </a:rPr>
              <a:t>LİSANSÜSTÜ </a:t>
            </a:r>
            <a:r>
              <a:rPr lang="tr-TR" b="1" dirty="0">
                <a:solidFill>
                  <a:srgbClr val="FF0000"/>
                </a:solidFill>
                <a:latin typeface="Comic Sans MS" panose="030F0702030302020204" pitchFamily="66" charset="0"/>
              </a:rPr>
              <a:t>ÖĞRENCİLERİ </a:t>
            </a:r>
            <a:r>
              <a:rPr lang="tr-TR" b="1" dirty="0" smtClean="0">
                <a:solidFill>
                  <a:srgbClr val="FF0000"/>
                </a:solidFill>
                <a:latin typeface="Comic Sans MS" panose="030F0702030302020204" pitchFamily="66" charset="0"/>
              </a:rPr>
              <a:t>İÇİN</a:t>
            </a:r>
            <a:endParaRPr lang="tr-TR"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7059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10262295" cy="1672296"/>
          </a:xfrm>
        </p:spPr>
        <p:txBody>
          <a:bodyPr/>
          <a:lstStyle/>
          <a:p>
            <a:r>
              <a:rPr lang="tr-TR" dirty="0"/>
              <a:t>DERSTEN ÇEKİLME KURALLARI </a:t>
            </a:r>
            <a:br>
              <a:rPr lang="tr-TR" dirty="0"/>
            </a:br>
            <a:r>
              <a:rPr lang="tr-TR" dirty="0"/>
              <a:t>(</a:t>
            </a:r>
            <a:r>
              <a:rPr lang="tr-TR" dirty="0" smtClean="0"/>
              <a:t>LİSANSÜSTÜ </a:t>
            </a:r>
            <a:r>
              <a:rPr lang="tr-TR" dirty="0"/>
              <a:t>YÖNETMELİĞİ-MADDE </a:t>
            </a:r>
            <a:r>
              <a:rPr lang="tr-TR" dirty="0" smtClean="0"/>
              <a:t>16)</a:t>
            </a:r>
            <a:endParaRPr lang="tr-TR" dirty="0"/>
          </a:p>
        </p:txBody>
      </p:sp>
      <p:sp>
        <p:nvSpPr>
          <p:cNvPr id="3" name="İçerik Yer Tutucusu 2"/>
          <p:cNvSpPr>
            <a:spLocks noGrp="1"/>
          </p:cNvSpPr>
          <p:nvPr>
            <p:ph idx="1"/>
          </p:nvPr>
        </p:nvSpPr>
        <p:spPr>
          <a:xfrm>
            <a:off x="646111" y="1872614"/>
            <a:ext cx="10919117" cy="3703938"/>
          </a:xfrm>
        </p:spPr>
        <p:txBody>
          <a:bodyPr>
            <a:normAutofit lnSpcReduction="10000"/>
          </a:bodyPr>
          <a:lstStyle/>
          <a:p>
            <a:pPr algn="just"/>
            <a:r>
              <a:rPr lang="tr-TR" dirty="0"/>
              <a:t>W bilgilendirmesi; tez ve ön koşul dersleri dışında, akademik takvimde belirtilen dersten çekilme süresi dolmadan, program danışmanının onayıyla öğrencinin çekildiği ders için verilir. </a:t>
            </a:r>
            <a:endParaRPr lang="tr-TR" dirty="0" smtClean="0"/>
          </a:p>
          <a:p>
            <a:pPr algn="just"/>
            <a:endParaRPr lang="tr-TR" dirty="0"/>
          </a:p>
          <a:p>
            <a:pPr algn="just"/>
            <a:endParaRPr lang="tr-TR" dirty="0" smtClean="0"/>
          </a:p>
          <a:p>
            <a:pPr algn="just"/>
            <a:r>
              <a:rPr lang="tr-TR" dirty="0" smtClean="0"/>
              <a:t>Üniversitemiz Enstitü Kurulunca; Abdullah </a:t>
            </a:r>
            <a:r>
              <a:rPr lang="tr-TR" dirty="0"/>
              <a:t>Gül Üniversitesi Lisansüstü Eğitim-Öğretim ve Sınav Yönetmeliğinin 16. maddesi </a:t>
            </a:r>
            <a:r>
              <a:rPr lang="tr-TR" dirty="0" smtClean="0"/>
              <a:t>uyarınca; </a:t>
            </a:r>
            <a:r>
              <a:rPr lang="tr-TR" dirty="0"/>
              <a:t>akademik takvim içinde dersten çekilecek öğrencilerin, </a:t>
            </a:r>
            <a:r>
              <a:rPr lang="tr-TR" dirty="0" smtClean="0"/>
              <a:t>son </a:t>
            </a:r>
            <a:r>
              <a:rPr lang="tr-TR" dirty="0"/>
              <a:t>ders dönemi dışında her dönem en fazla bir dersten çekilebilmesine ve dersten çekilen öğrencilerin bir sonraki dönemde çekildiği dersin yerine, çekildiği ders zorunlu ders ise aynı dersi, seçmeli bir ders ise herhangi bir seçmeli dersi alabilmesine </a:t>
            </a:r>
            <a:r>
              <a:rPr lang="tr-TR" dirty="0" smtClean="0"/>
              <a:t>karar </a:t>
            </a:r>
            <a:r>
              <a:rPr lang="tr-TR" dirty="0"/>
              <a:t>verilmiştir</a:t>
            </a:r>
            <a:r>
              <a:rPr lang="tr-TR" dirty="0" smtClean="0"/>
              <a:t>.</a:t>
            </a:r>
            <a:endParaRPr lang="tr-TR" sz="3500" dirty="0" smtClean="0"/>
          </a:p>
          <a:p>
            <a:pPr algn="just"/>
            <a:endParaRPr lang="tr-TR" sz="3500" dirty="0" smtClean="0"/>
          </a:p>
          <a:p>
            <a:pPr algn="just"/>
            <a:endParaRPr lang="tr-TR" dirty="0"/>
          </a:p>
          <a:p>
            <a:endParaRPr lang="tr-TR" dirty="0"/>
          </a:p>
        </p:txBody>
      </p:sp>
    </p:spTree>
    <p:extLst>
      <p:ext uri="{BB962C8B-B14F-4D97-AF65-F5344CB8AC3E}">
        <p14:creationId xmlns:p14="http://schemas.microsoft.com/office/powerpoint/2010/main" val="22910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DERSTEN ÇEKİLME İŞLEMİ VE TARİHLERİ</a:t>
            </a:r>
            <a:endParaRPr lang="tr-TR" dirty="0"/>
          </a:p>
        </p:txBody>
      </p:sp>
      <p:sp>
        <p:nvSpPr>
          <p:cNvPr id="3" name="İçerik Yer Tutucusu 2"/>
          <p:cNvSpPr>
            <a:spLocks noGrp="1"/>
          </p:cNvSpPr>
          <p:nvPr>
            <p:ph idx="1"/>
          </p:nvPr>
        </p:nvSpPr>
        <p:spPr/>
        <p:txBody>
          <a:bodyPr/>
          <a:lstStyle/>
          <a:p>
            <a:pPr algn="just"/>
            <a:r>
              <a:rPr lang="tr-TR" dirty="0" smtClean="0"/>
              <a:t>Dersten çekilme işlemi için belirlenen tarihler güz ve bahar yarıyılı için ayrı ayrı belirlenir. Üniversitemiz Akademik Takviminde bu tarihlere yer verilir.</a:t>
            </a:r>
          </a:p>
          <a:p>
            <a:pPr algn="just"/>
            <a:r>
              <a:rPr lang="tr-TR" dirty="0" smtClean="0"/>
              <a:t>Ders çekilme tarihlerinde; sistem öğrenci ve danışman için açılır.</a:t>
            </a:r>
          </a:p>
          <a:p>
            <a:pPr algn="just"/>
            <a:r>
              <a:rPr lang="tr-TR" dirty="0" smtClean="0"/>
              <a:t>Danışman onayı olmadan dersten çekilme işlemi gerçekleştirilmez.</a:t>
            </a:r>
          </a:p>
          <a:p>
            <a:pPr algn="just"/>
            <a:r>
              <a:rPr lang="tr-TR" dirty="0" smtClean="0"/>
              <a:t>Dersten çekilme işlemi: Öğrencinin almış olduğu dersten o yarıyıl için sorumlu tutulmaması durumudur. </a:t>
            </a:r>
          </a:p>
          <a:p>
            <a:pPr algn="just"/>
            <a:r>
              <a:rPr lang="tr-TR" dirty="0" smtClean="0"/>
              <a:t>Ders, öğrenci sicilinde yer alır ve notu W olarak gösterilir. </a:t>
            </a:r>
          </a:p>
          <a:p>
            <a:pPr algn="just"/>
            <a:r>
              <a:rPr lang="tr-TR" dirty="0" smtClean="0"/>
              <a:t>W notu öğrencinin –ortalamasına- etki etmez.</a:t>
            </a:r>
          </a:p>
          <a:p>
            <a:pPr algn="just"/>
            <a:endParaRPr lang="tr-TR" dirty="0" smtClean="0"/>
          </a:p>
          <a:p>
            <a:endParaRPr lang="tr-TR" dirty="0"/>
          </a:p>
        </p:txBody>
      </p:sp>
    </p:spTree>
    <p:extLst>
      <p:ext uri="{BB962C8B-B14F-4D97-AF65-F5344CB8AC3E}">
        <p14:creationId xmlns:p14="http://schemas.microsoft.com/office/powerpoint/2010/main" val="1531826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DERSTEN ÇEKİLME KURALLARI</a:t>
            </a:r>
          </a:p>
        </p:txBody>
      </p:sp>
      <p:sp>
        <p:nvSpPr>
          <p:cNvPr id="3" name="İçerik Yer Tutucusu 2"/>
          <p:cNvSpPr>
            <a:spLocks noGrp="1"/>
          </p:cNvSpPr>
          <p:nvPr>
            <p:ph idx="1"/>
          </p:nvPr>
        </p:nvSpPr>
        <p:spPr>
          <a:xfrm>
            <a:off x="875201" y="1627915"/>
            <a:ext cx="9775627" cy="4195481"/>
          </a:xfrm>
        </p:spPr>
        <p:txBody>
          <a:bodyPr/>
          <a:lstStyle/>
          <a:p>
            <a:pPr algn="just"/>
            <a:r>
              <a:rPr lang="tr-TR" dirty="0"/>
              <a:t>Lisansüstü öğrenciler; tez ve ön koşul dersleri </a:t>
            </a:r>
            <a:r>
              <a:rPr lang="tr-TR" b="1" dirty="0" smtClean="0">
                <a:solidFill>
                  <a:srgbClr val="FFFF00"/>
                </a:solidFill>
              </a:rPr>
              <a:t>DIŞINDA</a:t>
            </a:r>
            <a:r>
              <a:rPr lang="tr-TR" b="1" dirty="0" smtClean="0"/>
              <a:t> </a:t>
            </a:r>
            <a:r>
              <a:rPr lang="tr-TR" dirty="0"/>
              <a:t>diğer aldığı derslerden çekilebilirler</a:t>
            </a:r>
            <a:r>
              <a:rPr lang="tr-TR" dirty="0" smtClean="0"/>
              <a:t>.</a:t>
            </a:r>
          </a:p>
          <a:p>
            <a:pPr algn="just"/>
            <a:r>
              <a:rPr lang="tr-TR" dirty="0" smtClean="0"/>
              <a:t>Son </a:t>
            </a:r>
            <a:r>
              <a:rPr lang="tr-TR" dirty="0" smtClean="0"/>
              <a:t>ders dönemlerinde </a:t>
            </a:r>
            <a:r>
              <a:rPr lang="tr-TR" dirty="0" smtClean="0"/>
              <a:t>olan öğrenciler dersten çekilme işlemi yapamazlar.</a:t>
            </a:r>
          </a:p>
          <a:p>
            <a:pPr algn="just"/>
            <a:r>
              <a:rPr lang="tr-TR" dirty="0" smtClean="0"/>
              <a:t>1 YY da en fazla 1 (bir) dersten çekilme işlemi yapabilirler. </a:t>
            </a:r>
          </a:p>
          <a:p>
            <a:r>
              <a:rPr lang="tr-TR" dirty="0"/>
              <a:t>Son ders </a:t>
            </a:r>
            <a:r>
              <a:rPr lang="tr-TR" dirty="0" smtClean="0"/>
              <a:t>dönemleri: </a:t>
            </a:r>
            <a:r>
              <a:rPr lang="tr-TR" dirty="0"/>
              <a:t/>
            </a:r>
            <a:br>
              <a:rPr lang="tr-TR" dirty="0"/>
            </a:br>
            <a:r>
              <a:rPr lang="tr-TR" dirty="0"/>
              <a:t>Master : 4. dönem</a:t>
            </a:r>
            <a:br>
              <a:rPr lang="tr-TR" dirty="0"/>
            </a:br>
            <a:r>
              <a:rPr lang="tr-TR" dirty="0"/>
              <a:t>Doktora (PHD): </a:t>
            </a:r>
            <a:r>
              <a:rPr lang="tr-TR" dirty="0"/>
              <a:t>4</a:t>
            </a:r>
            <a:r>
              <a:rPr lang="tr-TR" dirty="0" smtClean="0"/>
              <a:t>. </a:t>
            </a:r>
            <a:r>
              <a:rPr lang="tr-TR" dirty="0"/>
              <a:t>Dönem</a:t>
            </a:r>
          </a:p>
          <a:p>
            <a:pPr marL="0" indent="0">
              <a:buNone/>
            </a:pPr>
            <a:r>
              <a:rPr lang="tr-TR" dirty="0" smtClean="0"/>
              <a:t>     Bütünleşik </a:t>
            </a:r>
            <a:r>
              <a:rPr lang="tr-TR" dirty="0" smtClean="0"/>
              <a:t>Doktora:6. </a:t>
            </a:r>
            <a:r>
              <a:rPr lang="tr-TR" dirty="0"/>
              <a:t>dönem</a:t>
            </a:r>
          </a:p>
          <a:p>
            <a:pPr algn="just"/>
            <a:endParaRPr lang="tr-TR" dirty="0" smtClean="0"/>
          </a:p>
        </p:txBody>
      </p:sp>
    </p:spTree>
    <p:extLst>
      <p:ext uri="{BB962C8B-B14F-4D97-AF65-F5344CB8AC3E}">
        <p14:creationId xmlns:p14="http://schemas.microsoft.com/office/powerpoint/2010/main" val="4602643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33</TotalTime>
  <Words>229</Words>
  <Application>Microsoft Office PowerPoint</Application>
  <PresentationFormat>Geniş ekran</PresentationFormat>
  <Paragraphs>21</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Century Gothic</vt:lpstr>
      <vt:lpstr>Comic Sans MS</vt:lpstr>
      <vt:lpstr>Wingdings 3</vt:lpstr>
      <vt:lpstr>İyon</vt:lpstr>
      <vt:lpstr>DERSTEN ÇEKİLME  WİTHDRAW (W)</vt:lpstr>
      <vt:lpstr>DERSTEN ÇEKİLME KURALLARI  (LİSANSÜSTÜ YÖNETMELİĞİ-MADDE 16)</vt:lpstr>
      <vt:lpstr>DERSTEN ÇEKİLME İŞLEMİ VE TARİHLERİ</vt:lpstr>
      <vt:lpstr>DERSTEN ÇEKİLME KURALLARI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DERSTEN ÇEKİLME  WİTHDRAW (W)</dc:title>
  <dc:creator>Lenovo Öidb Nimet</dc:creator>
  <cp:lastModifiedBy>Lenovo Öidb Nimet</cp:lastModifiedBy>
  <cp:revision>5</cp:revision>
  <dcterms:created xsi:type="dcterms:W3CDTF">2022-11-17T07:44:25Z</dcterms:created>
  <dcterms:modified xsi:type="dcterms:W3CDTF">2022-11-17T08:29:34Z</dcterms:modified>
</cp:coreProperties>
</file>